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8229600" cx="14630400"/>
  <p:notesSz cx="8229600" cy="14630400"/>
  <p:embeddedFontLst>
    <p:embeddedFont>
      <p:font typeface="Instrument Sans"/>
      <p:regular r:id="rId11"/>
      <p:bold r:id="rId12"/>
      <p:italic r:id="rId13"/>
      <p:boldItalic r:id="rId14"/>
    </p:embeddedFont>
    <p:embeddedFont>
      <p:font typeface="Open Sans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InstrumentSans-regular.fntdata"/><Relationship Id="rId10" Type="http://schemas.openxmlformats.org/officeDocument/2006/relationships/slide" Target="slides/slide6.xml"/><Relationship Id="rId13" Type="http://schemas.openxmlformats.org/officeDocument/2006/relationships/font" Target="fonts/InstrumentSans-italic.fntdata"/><Relationship Id="rId12" Type="http://schemas.openxmlformats.org/officeDocument/2006/relationships/font" Target="fonts/InstrumentSa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OpenSans-regular.fntdata"/><Relationship Id="rId14" Type="http://schemas.openxmlformats.org/officeDocument/2006/relationships/font" Target="fonts/InstrumentSans-boldItalic.fntdata"/><Relationship Id="rId17" Type="http://schemas.openxmlformats.org/officeDocument/2006/relationships/font" Target="fonts/OpenSans-italic.fntdata"/><Relationship Id="rId16" Type="http://schemas.openxmlformats.org/officeDocument/2006/relationships/font" Target="fonts/Open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Open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" name="Google Shape;3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0" name="Google Shape;4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9"/>
          <p:cNvSpPr/>
          <p:nvPr/>
        </p:nvSpPr>
        <p:spPr>
          <a:xfrm>
            <a:off x="6280190" y="241946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5F547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F5F547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CAPSTONE PROJECT:</a:t>
            </a:r>
            <a:r>
              <a:rPr b="0" i="0" lang="en-US" sz="44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 Low-Resource Fraud Detection</a:t>
            </a:r>
            <a:endParaRPr b="0" i="0" sz="4450" u="none" cap="none" strike="noStrike"/>
          </a:p>
        </p:txBody>
      </p:sp>
      <p:sp>
        <p:nvSpPr>
          <p:cNvPr id="42" name="Google Shape;42;p9"/>
          <p:cNvSpPr/>
          <p:nvPr/>
        </p:nvSpPr>
        <p:spPr>
          <a:xfrm>
            <a:off x="7111925" y="5205275"/>
            <a:ext cx="6536400" cy="8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550"/>
              <a:buFont typeface="Instrument Sans"/>
              <a:buNone/>
            </a:pPr>
            <a:r>
              <a:rPr b="0" i="0" lang="en-US" sz="35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Presenter: </a:t>
            </a:r>
            <a:r>
              <a:rPr lang="en-US" sz="3550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J.P. Mukhwana</a:t>
            </a:r>
            <a:endParaRPr b="0" i="0" sz="3550" u="none" cap="none" strike="noStrike"/>
          </a:p>
        </p:txBody>
      </p:sp>
      <p:sp>
        <p:nvSpPr>
          <p:cNvPr id="43" name="Google Shape;43;p9"/>
          <p:cNvSpPr/>
          <p:nvPr/>
        </p:nvSpPr>
        <p:spPr>
          <a:xfrm>
            <a:off x="6280190" y="6506726"/>
            <a:ext cx="75564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1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Objective:</a:t>
            </a: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 To build an accurate machine learning model for detecting fraudulent  transactions using limited data.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793790" y="1460540"/>
            <a:ext cx="846105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Problem Statement &amp; Approach</a:t>
            </a:r>
            <a:endParaRPr b="0" i="0" sz="4450" u="none" cap="none" strike="noStrike"/>
          </a:p>
        </p:txBody>
      </p:sp>
      <p:sp>
        <p:nvSpPr>
          <p:cNvPr id="50" name="Google Shape;50;p10"/>
          <p:cNvSpPr/>
          <p:nvPr/>
        </p:nvSpPr>
        <p:spPr>
          <a:xfrm>
            <a:off x="793790" y="2622947"/>
            <a:ext cx="6407944" cy="4146113"/>
          </a:xfrm>
          <a:prstGeom prst="roundRect">
            <a:avLst>
              <a:gd fmla="val 3529" name="adj"/>
            </a:avLst>
          </a:prstGeom>
          <a:solidFill>
            <a:srgbClr val="1F1F1F"/>
          </a:solidFill>
          <a:ln cap="flat" cmpd="sng" w="30475">
            <a:solidFill>
              <a:srgbClr val="5757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/>
          <p:nvPr/>
        </p:nvSpPr>
        <p:spPr>
          <a:xfrm>
            <a:off x="763310" y="2622947"/>
            <a:ext cx="121920" cy="4146113"/>
          </a:xfrm>
          <a:prstGeom prst="roundRect">
            <a:avLst>
              <a:gd fmla="val 27907" name="adj"/>
            </a:avLst>
          </a:prstGeom>
          <a:solidFill>
            <a:srgbClr val="F5F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/>
          <p:nvPr/>
        </p:nvSpPr>
        <p:spPr>
          <a:xfrm>
            <a:off x="1142524" y="28802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The Challenge</a:t>
            </a:r>
            <a:endParaRPr b="0" i="0" sz="2200" u="none" cap="none" strike="noStrike"/>
          </a:p>
        </p:txBody>
      </p:sp>
      <p:sp>
        <p:nvSpPr>
          <p:cNvPr id="53" name="Google Shape;53;p10"/>
          <p:cNvSpPr/>
          <p:nvPr/>
        </p:nvSpPr>
        <p:spPr>
          <a:xfrm>
            <a:off x="1142524" y="3370659"/>
            <a:ext cx="5801916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High rates of digital fraud in low-resource areas with unreliable power and internet.</a:t>
            </a:r>
            <a:endParaRPr b="0" i="0" sz="1750" u="none" cap="none" strike="noStrike"/>
          </a:p>
        </p:txBody>
      </p:sp>
      <p:sp>
        <p:nvSpPr>
          <p:cNvPr id="54" name="Google Shape;54;p10"/>
          <p:cNvSpPr/>
          <p:nvPr/>
        </p:nvSpPr>
        <p:spPr>
          <a:xfrm>
            <a:off x="1142524" y="4232553"/>
            <a:ext cx="58019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Limited financial data generation in these regions makes traditional fraud detection models difficult to train.</a:t>
            </a:r>
            <a:endParaRPr b="0" i="0" sz="1750" u="none" cap="none" strike="noStrike"/>
          </a:p>
        </p:txBody>
      </p:sp>
      <p:sp>
        <p:nvSpPr>
          <p:cNvPr id="55" name="Google Shape;55;p10"/>
          <p:cNvSpPr/>
          <p:nvPr/>
        </p:nvSpPr>
        <p:spPr>
          <a:xfrm>
            <a:off x="7428548" y="2622947"/>
            <a:ext cx="6408063" cy="4146113"/>
          </a:xfrm>
          <a:prstGeom prst="roundRect">
            <a:avLst>
              <a:gd fmla="val 3529" name="adj"/>
            </a:avLst>
          </a:prstGeom>
          <a:solidFill>
            <a:srgbClr val="1F1F1F"/>
          </a:solidFill>
          <a:ln cap="flat" cmpd="sng" w="30475">
            <a:solidFill>
              <a:srgbClr val="57575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0"/>
          <p:cNvSpPr/>
          <p:nvPr/>
        </p:nvSpPr>
        <p:spPr>
          <a:xfrm>
            <a:off x="7398067" y="2622947"/>
            <a:ext cx="121920" cy="4146113"/>
          </a:xfrm>
          <a:prstGeom prst="roundRect">
            <a:avLst>
              <a:gd fmla="val 27907" name="adj"/>
            </a:avLst>
          </a:prstGeom>
          <a:solidFill>
            <a:srgbClr val="F5F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0"/>
          <p:cNvSpPr/>
          <p:nvPr/>
        </p:nvSpPr>
        <p:spPr>
          <a:xfrm>
            <a:off x="7777282" y="288024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Our Approach</a:t>
            </a:r>
            <a:endParaRPr b="0" i="0" sz="2200" u="none" cap="none" strike="noStrike"/>
          </a:p>
        </p:txBody>
      </p:sp>
      <p:sp>
        <p:nvSpPr>
          <p:cNvPr id="58" name="Google Shape;58;p10"/>
          <p:cNvSpPr/>
          <p:nvPr/>
        </p:nvSpPr>
        <p:spPr>
          <a:xfrm>
            <a:off x="7777282" y="3370659"/>
            <a:ext cx="580203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Utilize a publicly available dataset (MLG-ULB Credit Card Fraud Detection) with limitations.</a:t>
            </a:r>
            <a:endParaRPr b="0" i="0" sz="1750" u="none" cap="none" strike="noStrike"/>
          </a:p>
        </p:txBody>
      </p:sp>
      <p:sp>
        <p:nvSpPr>
          <p:cNvPr id="59" name="Google Shape;59;p10"/>
          <p:cNvSpPr/>
          <p:nvPr/>
        </p:nvSpPr>
        <p:spPr>
          <a:xfrm>
            <a:off x="7777282" y="4175760"/>
            <a:ext cx="580203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Focus on maximizing </a:t>
            </a:r>
            <a:r>
              <a:rPr b="0" i="0" lang="en-US" sz="1750" u="none" cap="none" strike="noStrike">
                <a:solidFill>
                  <a:srgbClr val="F5F547"/>
                </a:solidFill>
                <a:latin typeface="Open Sans"/>
                <a:ea typeface="Open Sans"/>
                <a:cs typeface="Open Sans"/>
                <a:sym typeface="Open Sans"/>
              </a:rPr>
              <a:t>recall</a:t>
            </a: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 while maintaining acceptable precision.</a:t>
            </a:r>
            <a:endParaRPr b="0" i="0" sz="1750" u="none" cap="none" strike="noStrike"/>
          </a:p>
        </p:txBody>
      </p:sp>
      <p:sp>
        <p:nvSpPr>
          <p:cNvPr id="60" name="Google Shape;60;p10"/>
          <p:cNvSpPr/>
          <p:nvPr/>
        </p:nvSpPr>
        <p:spPr>
          <a:xfrm>
            <a:off x="7777282" y="4980861"/>
            <a:ext cx="580203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Address class imbalance with SMOTE oversampling.</a:t>
            </a:r>
            <a:endParaRPr b="0" i="0" sz="1750" u="none" cap="none" strike="noStrike"/>
          </a:p>
        </p:txBody>
      </p:sp>
      <p:sp>
        <p:nvSpPr>
          <p:cNvPr id="61" name="Google Shape;61;p10"/>
          <p:cNvSpPr/>
          <p:nvPr/>
        </p:nvSpPr>
        <p:spPr>
          <a:xfrm>
            <a:off x="7777282" y="5785961"/>
            <a:ext cx="580203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Compare and optimize Logistic Regression and Random Forest Classifier models.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/>
          <p:nvPr/>
        </p:nvSpPr>
        <p:spPr>
          <a:xfrm>
            <a:off x="725329" y="569833"/>
            <a:ext cx="5231249" cy="6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50"/>
              <a:buFont typeface="Instrument Sans"/>
              <a:buNone/>
            </a:pPr>
            <a:r>
              <a:rPr b="0" i="0" lang="en-US" sz="40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Data &amp; Preprocessing</a:t>
            </a:r>
            <a:endParaRPr b="0" i="0" sz="4050" u="none" cap="none" strike="noStrike"/>
          </a:p>
        </p:txBody>
      </p:sp>
      <p:sp>
        <p:nvSpPr>
          <p:cNvPr id="68" name="Google Shape;68;p11"/>
          <p:cNvSpPr/>
          <p:nvPr/>
        </p:nvSpPr>
        <p:spPr>
          <a:xfrm>
            <a:off x="725329" y="1735574"/>
            <a:ext cx="6337102" cy="6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Instrument Sans"/>
              <a:buNone/>
            </a:pPr>
            <a:r>
              <a:rPr b="0" i="0" lang="en-US" sz="200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Dataset: MLG-ULB Credit Card Fraud Detection (Kaggle)</a:t>
            </a:r>
            <a:endParaRPr b="0" i="0" sz="2000" u="none" cap="none" strike="noStrike"/>
          </a:p>
        </p:txBody>
      </p:sp>
      <p:sp>
        <p:nvSpPr>
          <p:cNvPr id="69" name="Google Shape;69;p11"/>
          <p:cNvSpPr/>
          <p:nvPr/>
        </p:nvSpPr>
        <p:spPr>
          <a:xfrm>
            <a:off x="725329" y="2590443"/>
            <a:ext cx="6337102" cy="331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Char char="•"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Anonymized features (V1-V28)</a:t>
            </a:r>
            <a:endParaRPr b="0" i="0" sz="1600" u="none" cap="none" strike="noStrike"/>
          </a:p>
        </p:txBody>
      </p:sp>
      <p:sp>
        <p:nvSpPr>
          <p:cNvPr id="70" name="Google Shape;70;p11"/>
          <p:cNvSpPr/>
          <p:nvPr/>
        </p:nvSpPr>
        <p:spPr>
          <a:xfrm>
            <a:off x="725329" y="2994541"/>
            <a:ext cx="6337102" cy="331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Char char="•"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Contains only two days of transaction data</a:t>
            </a:r>
            <a:endParaRPr b="0" i="0" sz="1600" u="none" cap="none" strike="noStrike"/>
          </a:p>
        </p:txBody>
      </p:sp>
      <p:sp>
        <p:nvSpPr>
          <p:cNvPr id="71" name="Google Shape;71;p11"/>
          <p:cNvSpPr/>
          <p:nvPr/>
        </p:nvSpPr>
        <p:spPr>
          <a:xfrm>
            <a:off x="725329" y="3533299"/>
            <a:ext cx="3052643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Instrument Sans"/>
              <a:buNone/>
            </a:pPr>
            <a:r>
              <a:rPr b="0" i="0" lang="en-US" sz="200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Key Preprocessing Steps:</a:t>
            </a:r>
            <a:endParaRPr b="0" i="0" sz="2000" u="none" cap="none" strike="noStrike"/>
          </a:p>
        </p:txBody>
      </p:sp>
      <p:sp>
        <p:nvSpPr>
          <p:cNvPr id="72" name="Google Shape;72;p11"/>
          <p:cNvSpPr/>
          <p:nvPr/>
        </p:nvSpPr>
        <p:spPr>
          <a:xfrm>
            <a:off x="725329" y="4064318"/>
            <a:ext cx="6337102" cy="331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Char char="•"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Removed 1,081 duplicate rows</a:t>
            </a:r>
            <a:endParaRPr b="0" i="0" sz="1600" u="none" cap="none" strike="noStrike"/>
          </a:p>
        </p:txBody>
      </p:sp>
      <p:sp>
        <p:nvSpPr>
          <p:cNvPr id="73" name="Google Shape;73;p11"/>
          <p:cNvSpPr/>
          <p:nvPr/>
        </p:nvSpPr>
        <p:spPr>
          <a:xfrm>
            <a:off x="725329" y="4468416"/>
            <a:ext cx="6337102" cy="331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Char char="•"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Severe class imbalance:</a:t>
            </a:r>
            <a:endParaRPr b="0" i="0" sz="1600" u="none" cap="none" strike="noStrike"/>
          </a:p>
        </p:txBody>
      </p:sp>
      <p:sp>
        <p:nvSpPr>
          <p:cNvPr id="74" name="Google Shape;74;p11"/>
          <p:cNvSpPr/>
          <p:nvPr/>
        </p:nvSpPr>
        <p:spPr>
          <a:xfrm>
            <a:off x="725329" y="4872514"/>
            <a:ext cx="6337102" cy="331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6858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Char char="•"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Legitimate (Class 0): 284,315</a:t>
            </a:r>
            <a:endParaRPr b="0" i="0" sz="1600" u="none" cap="none" strike="noStrike"/>
          </a:p>
        </p:txBody>
      </p:sp>
      <p:sp>
        <p:nvSpPr>
          <p:cNvPr id="75" name="Google Shape;75;p11"/>
          <p:cNvSpPr/>
          <p:nvPr/>
        </p:nvSpPr>
        <p:spPr>
          <a:xfrm>
            <a:off x="725329" y="5276612"/>
            <a:ext cx="6337102" cy="3315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6858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Open Sans"/>
              <a:buChar char="•"/>
            </a:pPr>
            <a:r>
              <a:rPr b="0" i="0" lang="en-US" sz="16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Fraudulent (Class 1): 492</a:t>
            </a:r>
            <a:endParaRPr b="0" i="0" sz="1600" u="none" cap="none" strike="noStrike"/>
          </a:p>
        </p:txBody>
      </p:sp>
      <p:pic>
        <p:nvPicPr>
          <p:cNvPr descr="preencoded.png" id="76" name="Google Shape;7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75590" y="1761530"/>
            <a:ext cx="6337102" cy="43358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1"/>
          <p:cNvSpPr/>
          <p:nvPr/>
        </p:nvSpPr>
        <p:spPr>
          <a:xfrm>
            <a:off x="7575590" y="6330553"/>
            <a:ext cx="3471386" cy="323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000"/>
              <a:buFont typeface="Instrument Sans"/>
              <a:buNone/>
            </a:pPr>
            <a:r>
              <a:rPr b="0" i="0" lang="en-US" sz="200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Code Snippet: Data Cleaning</a:t>
            </a:r>
            <a:endParaRPr b="0" i="0" sz="2000" u="none" cap="none" strike="noStrike"/>
          </a:p>
        </p:txBody>
      </p:sp>
      <p:sp>
        <p:nvSpPr>
          <p:cNvPr id="78" name="Google Shape;78;p11"/>
          <p:cNvSpPr/>
          <p:nvPr/>
        </p:nvSpPr>
        <p:spPr>
          <a:xfrm>
            <a:off x="7575590" y="6887528"/>
            <a:ext cx="6337102" cy="973931"/>
          </a:xfrm>
          <a:prstGeom prst="roundRect">
            <a:avLst>
              <a:gd fmla="val 3192" name="adj"/>
            </a:avLst>
          </a:pr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1"/>
          <p:cNvSpPr/>
          <p:nvPr/>
        </p:nvSpPr>
        <p:spPr>
          <a:xfrm>
            <a:off x="7565231" y="6887528"/>
            <a:ext cx="6357818" cy="973931"/>
          </a:xfrm>
          <a:prstGeom prst="roundRect">
            <a:avLst>
              <a:gd fmla="val 3192" name="adj"/>
            </a:avLst>
          </a:pr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7772400" y="7042904"/>
            <a:ext cx="5943481" cy="6631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600"/>
              <a:buFont typeface="Consolas"/>
              <a:buNone/>
            </a:pPr>
            <a:r>
              <a:rPr b="0" i="0" lang="en-US" sz="1600" u="none" cap="none" strike="noStrike">
                <a:solidFill>
                  <a:srgbClr val="BFBFBF"/>
                </a:solidFill>
                <a:highlight>
                  <a:srgbClr val="2C2C2C"/>
                </a:highlight>
                <a:latin typeface="Consolas"/>
                <a:ea typeface="Consolas"/>
                <a:cs typeface="Consolas"/>
                <a:sym typeface="Consolas"/>
              </a:rPr>
              <a:t>df = df.drop_duplicates().copy()print(f'Dataset now: {df.shape}')</a:t>
            </a:r>
            <a:endParaRPr b="0" i="0" sz="16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2"/>
          <p:cNvSpPr/>
          <p:nvPr/>
        </p:nvSpPr>
        <p:spPr>
          <a:xfrm>
            <a:off x="793790" y="698421"/>
            <a:ext cx="4820007" cy="6024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3750"/>
              <a:buFont typeface="Instrument Sans"/>
              <a:buNone/>
            </a:pPr>
            <a:r>
              <a:rPr b="0" i="0" lang="en-US" sz="37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Methodology</a:t>
            </a:r>
            <a:endParaRPr b="0" i="0" sz="3750" u="none" cap="none" strike="noStrike"/>
          </a:p>
        </p:txBody>
      </p:sp>
      <p:sp>
        <p:nvSpPr>
          <p:cNvPr id="87" name="Google Shape;87;p12"/>
          <p:cNvSpPr/>
          <p:nvPr/>
        </p:nvSpPr>
        <p:spPr>
          <a:xfrm>
            <a:off x="793790" y="1686401"/>
            <a:ext cx="192762" cy="2409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500"/>
              <a:buFont typeface="Instrument Sans"/>
              <a:buNone/>
            </a:pPr>
            <a:r>
              <a:rPr b="0" i="0" lang="en-US" sz="15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01</a:t>
            </a:r>
            <a:endParaRPr b="0" i="0" sz="1500" u="none" cap="none" strike="noStrike"/>
          </a:p>
        </p:txBody>
      </p:sp>
      <p:sp>
        <p:nvSpPr>
          <p:cNvPr id="88" name="Google Shape;88;p12"/>
          <p:cNvSpPr/>
          <p:nvPr/>
        </p:nvSpPr>
        <p:spPr>
          <a:xfrm>
            <a:off x="793790" y="1991082"/>
            <a:ext cx="6424970" cy="22860"/>
          </a:xfrm>
          <a:prstGeom prst="rect">
            <a:avLst/>
          </a:prstGeom>
          <a:solidFill>
            <a:srgbClr val="F5F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2"/>
          <p:cNvSpPr/>
          <p:nvPr/>
        </p:nvSpPr>
        <p:spPr>
          <a:xfrm>
            <a:off x="793790" y="2133124"/>
            <a:ext cx="2409944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850"/>
              <a:buFont typeface="Instrument Sans"/>
              <a:buNone/>
            </a:pPr>
            <a:r>
              <a:rPr b="0" i="0" lang="en-US" sz="185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Model Selection</a:t>
            </a:r>
            <a:endParaRPr b="0" i="0" sz="1850" u="none" cap="none" strike="noStrike"/>
          </a:p>
        </p:txBody>
      </p:sp>
      <p:sp>
        <p:nvSpPr>
          <p:cNvPr id="90" name="Google Shape;90;p12"/>
          <p:cNvSpPr/>
          <p:nvPr/>
        </p:nvSpPr>
        <p:spPr>
          <a:xfrm>
            <a:off x="793790" y="2549962"/>
            <a:ext cx="6424970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Logistic Regression &amp; Random Forest Classifier were chosen for their interpretability and efficiency.</a:t>
            </a:r>
            <a:endParaRPr b="0" i="0" sz="1500" u="none" cap="none" strike="noStrike"/>
          </a:p>
        </p:txBody>
      </p:sp>
      <p:sp>
        <p:nvSpPr>
          <p:cNvPr id="91" name="Google Shape;91;p12"/>
          <p:cNvSpPr/>
          <p:nvPr/>
        </p:nvSpPr>
        <p:spPr>
          <a:xfrm>
            <a:off x="7411522" y="1686401"/>
            <a:ext cx="192762" cy="2409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500"/>
              <a:buFont typeface="Instrument Sans"/>
              <a:buNone/>
            </a:pPr>
            <a:r>
              <a:rPr b="0" i="0" lang="en-US" sz="15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02</a:t>
            </a:r>
            <a:endParaRPr b="0" i="0" sz="1500" u="none" cap="none" strike="noStrike"/>
          </a:p>
        </p:txBody>
      </p:sp>
      <p:sp>
        <p:nvSpPr>
          <p:cNvPr id="92" name="Google Shape;92;p12"/>
          <p:cNvSpPr/>
          <p:nvPr/>
        </p:nvSpPr>
        <p:spPr>
          <a:xfrm>
            <a:off x="7411522" y="1991082"/>
            <a:ext cx="6425089" cy="22860"/>
          </a:xfrm>
          <a:prstGeom prst="rect">
            <a:avLst/>
          </a:prstGeom>
          <a:solidFill>
            <a:srgbClr val="F5F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2"/>
          <p:cNvSpPr/>
          <p:nvPr/>
        </p:nvSpPr>
        <p:spPr>
          <a:xfrm>
            <a:off x="7411522" y="2133124"/>
            <a:ext cx="2497336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850"/>
              <a:buFont typeface="Instrument Sans"/>
              <a:buNone/>
            </a:pPr>
            <a:r>
              <a:rPr b="0" i="0" lang="en-US" sz="185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Addressing Imbalance</a:t>
            </a:r>
            <a:endParaRPr b="0" i="0" sz="1850" u="none" cap="none" strike="noStrike"/>
          </a:p>
        </p:txBody>
      </p:sp>
      <p:sp>
        <p:nvSpPr>
          <p:cNvPr id="94" name="Google Shape;94;p12"/>
          <p:cNvSpPr/>
          <p:nvPr/>
        </p:nvSpPr>
        <p:spPr>
          <a:xfrm>
            <a:off x="7411522" y="2549962"/>
            <a:ext cx="6425089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SMOTE (Synthetic Minority Over-sampling Technique) was used to balance the dataset.</a:t>
            </a:r>
            <a:endParaRPr b="0" i="0" sz="1500" u="none" cap="none" strike="noStrike"/>
          </a:p>
        </p:txBody>
      </p:sp>
      <p:sp>
        <p:nvSpPr>
          <p:cNvPr id="95" name="Google Shape;95;p12"/>
          <p:cNvSpPr/>
          <p:nvPr/>
        </p:nvSpPr>
        <p:spPr>
          <a:xfrm>
            <a:off x="793790" y="3504009"/>
            <a:ext cx="192762" cy="2409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500"/>
              <a:buFont typeface="Instrument Sans"/>
              <a:buNone/>
            </a:pPr>
            <a:r>
              <a:rPr b="0" i="0" lang="en-US" sz="15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03</a:t>
            </a:r>
            <a:endParaRPr b="0" i="0" sz="1500" u="none" cap="none" strike="noStrike"/>
          </a:p>
        </p:txBody>
      </p:sp>
      <p:sp>
        <p:nvSpPr>
          <p:cNvPr id="96" name="Google Shape;96;p12"/>
          <p:cNvSpPr/>
          <p:nvPr/>
        </p:nvSpPr>
        <p:spPr>
          <a:xfrm>
            <a:off x="793790" y="3808690"/>
            <a:ext cx="6424970" cy="22860"/>
          </a:xfrm>
          <a:prstGeom prst="rect">
            <a:avLst/>
          </a:prstGeom>
          <a:solidFill>
            <a:srgbClr val="F5F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2"/>
          <p:cNvSpPr/>
          <p:nvPr/>
        </p:nvSpPr>
        <p:spPr>
          <a:xfrm>
            <a:off x="793790" y="3950732"/>
            <a:ext cx="2409944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850"/>
              <a:buFont typeface="Instrument Sans"/>
              <a:buNone/>
            </a:pPr>
            <a:r>
              <a:rPr b="0" i="0" lang="en-US" sz="185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Custom Scoring</a:t>
            </a:r>
            <a:endParaRPr b="0" i="0" sz="1850" u="none" cap="none" strike="noStrike"/>
          </a:p>
        </p:txBody>
      </p:sp>
      <p:sp>
        <p:nvSpPr>
          <p:cNvPr id="98" name="Google Shape;98;p12"/>
          <p:cNvSpPr/>
          <p:nvPr/>
        </p:nvSpPr>
        <p:spPr>
          <a:xfrm>
            <a:off x="793790" y="4367570"/>
            <a:ext cx="6424970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A custom metric </a:t>
            </a:r>
            <a:r>
              <a:rPr b="0" i="0" lang="en-US" sz="1500" u="none" cap="none" strike="noStrike">
                <a:solidFill>
                  <a:srgbClr val="F5F547"/>
                </a:solidFill>
                <a:latin typeface="Open Sans"/>
                <a:ea typeface="Open Sans"/>
                <a:cs typeface="Open Sans"/>
                <a:sym typeface="Open Sans"/>
              </a:rPr>
              <a:t>(precision + 2*recall) / 3</a:t>
            </a:r>
            <a:r>
              <a:rPr b="0" i="0" lang="en-US" sz="15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 prioritized recall, crucial for fraud detection.</a:t>
            </a:r>
            <a:endParaRPr b="0" i="0" sz="1500" u="none" cap="none" strike="noStrike"/>
          </a:p>
        </p:txBody>
      </p:sp>
      <p:sp>
        <p:nvSpPr>
          <p:cNvPr id="99" name="Google Shape;99;p12"/>
          <p:cNvSpPr/>
          <p:nvPr/>
        </p:nvSpPr>
        <p:spPr>
          <a:xfrm>
            <a:off x="7411522" y="3504009"/>
            <a:ext cx="192762" cy="2409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500"/>
              <a:buFont typeface="Instrument Sans"/>
              <a:buNone/>
            </a:pPr>
            <a:r>
              <a:rPr b="0" i="0" lang="en-US" sz="15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04</a:t>
            </a:r>
            <a:endParaRPr b="0" i="0" sz="1500" u="none" cap="none" strike="noStrike"/>
          </a:p>
        </p:txBody>
      </p:sp>
      <p:sp>
        <p:nvSpPr>
          <p:cNvPr id="100" name="Google Shape;100;p12"/>
          <p:cNvSpPr/>
          <p:nvPr/>
        </p:nvSpPr>
        <p:spPr>
          <a:xfrm>
            <a:off x="7411522" y="3808690"/>
            <a:ext cx="6425089" cy="22860"/>
          </a:xfrm>
          <a:prstGeom prst="rect">
            <a:avLst/>
          </a:prstGeom>
          <a:solidFill>
            <a:srgbClr val="F5F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2"/>
          <p:cNvSpPr/>
          <p:nvPr/>
        </p:nvSpPr>
        <p:spPr>
          <a:xfrm>
            <a:off x="7411522" y="3950732"/>
            <a:ext cx="2409944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850"/>
              <a:buFont typeface="Instrument Sans"/>
              <a:buNone/>
            </a:pPr>
            <a:r>
              <a:rPr b="0" i="0" lang="en-US" sz="185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Model Optimization</a:t>
            </a:r>
            <a:endParaRPr b="0" i="0" sz="1850" u="none" cap="none" strike="noStrike"/>
          </a:p>
        </p:txBody>
      </p:sp>
      <p:sp>
        <p:nvSpPr>
          <p:cNvPr id="102" name="Google Shape;102;p12"/>
          <p:cNvSpPr/>
          <p:nvPr/>
        </p:nvSpPr>
        <p:spPr>
          <a:xfrm>
            <a:off x="7411522" y="4367570"/>
            <a:ext cx="6425089" cy="6167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500"/>
              <a:buFont typeface="Open Sans"/>
              <a:buNone/>
            </a:pPr>
            <a:r>
              <a:rPr b="0" i="0" lang="en-US" sz="150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GridSearchCV with StratifiedKFold cross-validation was employed for robust parameter tuning.</a:t>
            </a:r>
            <a:endParaRPr b="0" i="0" sz="1500" u="none" cap="none" strike="noStrike"/>
          </a:p>
        </p:txBody>
      </p:sp>
      <p:sp>
        <p:nvSpPr>
          <p:cNvPr id="103" name="Google Shape;103;p12"/>
          <p:cNvSpPr/>
          <p:nvPr/>
        </p:nvSpPr>
        <p:spPr>
          <a:xfrm>
            <a:off x="793790" y="5418058"/>
            <a:ext cx="3324939" cy="30122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1850"/>
              <a:buFont typeface="Instrument Sans"/>
              <a:buNone/>
            </a:pPr>
            <a:r>
              <a:rPr b="0" i="0" lang="en-US" sz="18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Code Snippet: Custom Scorer</a:t>
            </a:r>
            <a:endParaRPr b="0" i="0" sz="1850" u="none" cap="none" strike="noStrike"/>
          </a:p>
        </p:txBody>
      </p:sp>
      <p:sp>
        <p:nvSpPr>
          <p:cNvPr id="104" name="Google Shape;104;p12"/>
          <p:cNvSpPr/>
          <p:nvPr/>
        </p:nvSpPr>
        <p:spPr>
          <a:xfrm>
            <a:off x="793790" y="6008489"/>
            <a:ext cx="13042821" cy="1522571"/>
          </a:xfrm>
          <a:prstGeom prst="roundRect">
            <a:avLst>
              <a:gd fmla="val 1899" name="adj"/>
            </a:avLst>
          </a:pr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2"/>
          <p:cNvSpPr/>
          <p:nvPr/>
        </p:nvSpPr>
        <p:spPr>
          <a:xfrm>
            <a:off x="784265" y="6008489"/>
            <a:ext cx="13061871" cy="1522571"/>
          </a:xfrm>
          <a:prstGeom prst="roundRect">
            <a:avLst>
              <a:gd fmla="val 1899" name="adj"/>
            </a:avLst>
          </a:prstGeom>
          <a:solidFill>
            <a:srgbClr val="2C2C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2"/>
          <p:cNvSpPr/>
          <p:nvPr/>
        </p:nvSpPr>
        <p:spPr>
          <a:xfrm>
            <a:off x="977027" y="6153031"/>
            <a:ext cx="12676346" cy="12334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500"/>
              <a:buFont typeface="Consolas"/>
              <a:buNone/>
            </a:pPr>
            <a:r>
              <a:rPr b="0" i="0" lang="en-US" sz="1500" u="none" cap="none" strike="noStrike">
                <a:solidFill>
                  <a:srgbClr val="BFBFBF"/>
                </a:solidFill>
                <a:highlight>
                  <a:srgbClr val="2C2C2C"/>
                </a:highlight>
                <a:latin typeface="Consolas"/>
                <a:ea typeface="Consolas"/>
                <a:cs typeface="Consolas"/>
                <a:sym typeface="Consolas"/>
              </a:rPr>
              <a:t>def custom_scorer(y_true, y_pred): precision = precision_score(y_true, y_pred) recall = recall_score(y_true, y_pred) return (precision + 2 * recall) / 3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/>
          <p:nvPr/>
        </p:nvSpPr>
        <p:spPr>
          <a:xfrm>
            <a:off x="793790" y="927021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Results</a:t>
            </a:r>
            <a:endParaRPr b="0" i="0" sz="4450" u="none" cap="none" strike="noStrike"/>
          </a:p>
        </p:txBody>
      </p:sp>
      <p:sp>
        <p:nvSpPr>
          <p:cNvPr id="113" name="Google Shape;113;p13"/>
          <p:cNvSpPr/>
          <p:nvPr/>
        </p:nvSpPr>
        <p:spPr>
          <a:xfrm>
            <a:off x="793790" y="220277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Performance Metrics</a:t>
            </a:r>
            <a:endParaRPr b="0" i="0" sz="2200" u="none" cap="none" strike="noStrike"/>
          </a:p>
        </p:txBody>
      </p:sp>
      <p:sp>
        <p:nvSpPr>
          <p:cNvPr id="114" name="Google Shape;114;p13"/>
          <p:cNvSpPr/>
          <p:nvPr/>
        </p:nvSpPr>
        <p:spPr>
          <a:xfrm>
            <a:off x="793790" y="2783919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1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Optimized Logistic Regression:</a:t>
            </a:r>
            <a:endParaRPr b="0" i="0" sz="1750" u="none" cap="none" strike="noStrike"/>
          </a:p>
        </p:txBody>
      </p:sp>
      <p:sp>
        <p:nvSpPr>
          <p:cNvPr id="115" name="Google Shape;115;p13"/>
          <p:cNvSpPr/>
          <p:nvPr/>
        </p:nvSpPr>
        <p:spPr>
          <a:xfrm>
            <a:off x="793790" y="322611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6858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F1-Score: 0.8173</a:t>
            </a:r>
            <a:endParaRPr b="0" i="0" sz="1750" u="none" cap="none" strike="noStrike"/>
          </a:p>
        </p:txBody>
      </p:sp>
      <p:sp>
        <p:nvSpPr>
          <p:cNvPr id="116" name="Google Shape;116;p13"/>
          <p:cNvSpPr/>
          <p:nvPr/>
        </p:nvSpPr>
        <p:spPr>
          <a:xfrm>
            <a:off x="793790" y="3668316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6858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Precision: 0.7303</a:t>
            </a:r>
            <a:endParaRPr b="0" i="0" sz="1750" u="none" cap="none" strike="noStrike"/>
          </a:p>
        </p:txBody>
      </p:sp>
      <p:sp>
        <p:nvSpPr>
          <p:cNvPr id="117" name="Google Shape;117;p13"/>
          <p:cNvSpPr/>
          <p:nvPr/>
        </p:nvSpPr>
        <p:spPr>
          <a:xfrm>
            <a:off x="793790" y="4110514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6858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F5F547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F5F547"/>
                </a:solidFill>
                <a:latin typeface="Open Sans"/>
                <a:ea typeface="Open Sans"/>
                <a:cs typeface="Open Sans"/>
                <a:sym typeface="Open Sans"/>
              </a:rPr>
              <a:t>Recall: 0.9255</a:t>
            </a:r>
            <a:endParaRPr b="0" i="0" sz="1750" u="none" cap="none" strike="noStrike"/>
          </a:p>
        </p:txBody>
      </p:sp>
      <p:sp>
        <p:nvSpPr>
          <p:cNvPr id="118" name="Google Shape;118;p13"/>
          <p:cNvSpPr/>
          <p:nvPr/>
        </p:nvSpPr>
        <p:spPr>
          <a:xfrm>
            <a:off x="793790" y="4552712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1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Optimized Random Forest Classifier:</a:t>
            </a:r>
            <a:endParaRPr b="0" i="0" sz="1750" u="none" cap="none" strike="noStrike"/>
          </a:p>
        </p:txBody>
      </p:sp>
      <p:sp>
        <p:nvSpPr>
          <p:cNvPr id="119" name="Google Shape;119;p13"/>
          <p:cNvSpPr/>
          <p:nvPr/>
        </p:nvSpPr>
        <p:spPr>
          <a:xfrm>
            <a:off x="793790" y="4994910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6858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F1-Score: 0.7725</a:t>
            </a:r>
            <a:endParaRPr b="0" i="0" sz="1750" u="none" cap="none" strike="noStrike"/>
          </a:p>
        </p:txBody>
      </p:sp>
      <p:sp>
        <p:nvSpPr>
          <p:cNvPr id="120" name="Google Shape;120;p13"/>
          <p:cNvSpPr/>
          <p:nvPr/>
        </p:nvSpPr>
        <p:spPr>
          <a:xfrm>
            <a:off x="793790" y="5437108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6858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Precision: 0.7818</a:t>
            </a:r>
            <a:endParaRPr b="0" i="0" sz="1750" u="none" cap="none" strike="noStrike"/>
          </a:p>
        </p:txBody>
      </p:sp>
      <p:sp>
        <p:nvSpPr>
          <p:cNvPr id="121" name="Google Shape;121;p13"/>
          <p:cNvSpPr/>
          <p:nvPr/>
        </p:nvSpPr>
        <p:spPr>
          <a:xfrm>
            <a:off x="793790" y="5879306"/>
            <a:ext cx="6244709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1" marL="6858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Recall: 0.7634</a:t>
            </a:r>
            <a:endParaRPr b="0" i="0" sz="1750" u="none" cap="none" strike="noStrike"/>
          </a:p>
        </p:txBody>
      </p:sp>
      <p:pic>
        <p:nvPicPr>
          <p:cNvPr descr="preencoded.png" id="122" name="Google Shape;12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99521" y="2231112"/>
            <a:ext cx="6244709" cy="349698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3"/>
          <p:cNvSpPr/>
          <p:nvPr/>
        </p:nvSpPr>
        <p:spPr>
          <a:xfrm>
            <a:off x="793790" y="6576655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The Logistic Regression model significantly outperformed the Random Forest Classifier in recall, aligning with our primary objective.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66666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/>
          <p:nvPr/>
        </p:nvSpPr>
        <p:spPr>
          <a:xfrm>
            <a:off x="793790" y="728305"/>
            <a:ext cx="692681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450"/>
              <a:buFont typeface="Instrument Sans"/>
              <a:buNone/>
            </a:pPr>
            <a:r>
              <a:rPr b="0" i="0" lang="en-US" sz="4450" u="none" cap="none" strike="noStrike">
                <a:solidFill>
                  <a:srgbClr val="FEFEFE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Conclusion &amp; Future Work</a:t>
            </a:r>
            <a:endParaRPr b="0" i="0" sz="4450" u="none" cap="none" strike="noStrike"/>
          </a:p>
        </p:txBody>
      </p:sp>
      <p:pic>
        <p:nvPicPr>
          <p:cNvPr descr="preencoded.png" id="130" name="Google Shape;13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1890713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4"/>
          <p:cNvSpPr/>
          <p:nvPr/>
        </p:nvSpPr>
        <p:spPr>
          <a:xfrm>
            <a:off x="1020604" y="30247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Key Findings</a:t>
            </a:r>
            <a:endParaRPr b="0" i="0" sz="2200" u="none" cap="none" strike="noStrike"/>
          </a:p>
        </p:txBody>
      </p:sp>
      <p:sp>
        <p:nvSpPr>
          <p:cNvPr id="132" name="Google Shape;132;p14"/>
          <p:cNvSpPr/>
          <p:nvPr/>
        </p:nvSpPr>
        <p:spPr>
          <a:xfrm>
            <a:off x="1020604" y="3515201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Optimized Logistic Regression was the most effective solution.</a:t>
            </a:r>
            <a:endParaRPr b="0" i="0" sz="1750" u="none" cap="none" strike="noStrike"/>
          </a:p>
        </p:txBody>
      </p:sp>
      <p:sp>
        <p:nvSpPr>
          <p:cNvPr id="133" name="Google Shape;133;p14"/>
          <p:cNvSpPr/>
          <p:nvPr/>
        </p:nvSpPr>
        <p:spPr>
          <a:xfrm>
            <a:off x="1020604" y="4320302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Data preprocessing and optimization are crucial for limited datasets.</a:t>
            </a:r>
            <a:endParaRPr b="0" i="0" sz="1750" u="none" cap="none" strike="noStrike"/>
          </a:p>
        </p:txBody>
      </p:sp>
      <p:sp>
        <p:nvSpPr>
          <p:cNvPr id="134" name="Google Shape;134;p14"/>
          <p:cNvSpPr/>
          <p:nvPr/>
        </p:nvSpPr>
        <p:spPr>
          <a:xfrm>
            <a:off x="1020604" y="5125403"/>
            <a:ext cx="606778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Custom scoring successfully prioritized </a:t>
            </a:r>
            <a:r>
              <a:rPr b="0" i="0" lang="en-US" sz="1750" u="none" cap="none" strike="noStrike">
                <a:solidFill>
                  <a:srgbClr val="F5F547"/>
                </a:solidFill>
                <a:latin typeface="Open Sans"/>
                <a:ea typeface="Open Sans"/>
                <a:cs typeface="Open Sans"/>
                <a:sym typeface="Open Sans"/>
              </a:rPr>
              <a:t>recall</a:t>
            </a: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b="0" i="0" sz="1750" u="none" cap="none" strike="noStrike"/>
          </a:p>
        </p:txBody>
      </p:sp>
      <p:sp>
        <p:nvSpPr>
          <p:cNvPr id="135" name="Google Shape;135;p14"/>
          <p:cNvSpPr/>
          <p:nvPr/>
        </p:nvSpPr>
        <p:spPr>
          <a:xfrm>
            <a:off x="1020604" y="5567601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Effective detection is possible even with limited anonymized data.</a:t>
            </a:r>
            <a:endParaRPr b="0" i="0" sz="1750" u="none" cap="none" strike="noStrike"/>
          </a:p>
        </p:txBody>
      </p:sp>
      <p:pic>
        <p:nvPicPr>
          <p:cNvPr descr="preencoded.png" id="136" name="Google Shape;13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15200" y="1890713"/>
            <a:ext cx="6521410" cy="90725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4"/>
          <p:cNvSpPr/>
          <p:nvPr/>
        </p:nvSpPr>
        <p:spPr>
          <a:xfrm>
            <a:off x="7542014" y="302478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200"/>
              <a:buFont typeface="Instrument Sans"/>
              <a:buNone/>
            </a:pPr>
            <a:r>
              <a:rPr b="0" i="0" lang="en-US" sz="2200" u="none" cap="none" strike="noStrike">
                <a:solidFill>
                  <a:srgbClr val="BFBFBF"/>
                </a:solidFill>
                <a:latin typeface="Instrument Sans"/>
                <a:ea typeface="Instrument Sans"/>
                <a:cs typeface="Instrument Sans"/>
                <a:sym typeface="Instrument Sans"/>
              </a:rPr>
              <a:t>Future Work</a:t>
            </a:r>
            <a:endParaRPr b="0" i="0" sz="2200" u="none" cap="none" strike="noStrike"/>
          </a:p>
        </p:txBody>
      </p:sp>
      <p:sp>
        <p:nvSpPr>
          <p:cNvPr id="138" name="Google Shape;138;p14"/>
          <p:cNvSpPr/>
          <p:nvPr/>
        </p:nvSpPr>
        <p:spPr>
          <a:xfrm>
            <a:off x="7542014" y="3515201"/>
            <a:ext cx="606778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Test on larger, more diverse datasets.</a:t>
            </a:r>
            <a:endParaRPr b="0" i="0" sz="1750" u="none" cap="none" strike="noStrike"/>
          </a:p>
        </p:txBody>
      </p:sp>
      <p:sp>
        <p:nvSpPr>
          <p:cNvPr id="139" name="Google Shape;139;p14"/>
          <p:cNvSpPr/>
          <p:nvPr/>
        </p:nvSpPr>
        <p:spPr>
          <a:xfrm>
            <a:off x="7542014" y="3957399"/>
            <a:ext cx="6067782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Explore Gradient Boosting and Neural Networks.</a:t>
            </a:r>
            <a:endParaRPr b="0" i="0" sz="1750" u="none" cap="none" strike="noStrike"/>
          </a:p>
        </p:txBody>
      </p:sp>
      <p:sp>
        <p:nvSpPr>
          <p:cNvPr id="140" name="Google Shape;140;p14"/>
          <p:cNvSpPr/>
          <p:nvPr/>
        </p:nvSpPr>
        <p:spPr>
          <a:xfrm>
            <a:off x="7542014" y="4399598"/>
            <a:ext cx="606778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Char char="•"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Implement real-time streaming capabilities for immediate detection.</a:t>
            </a:r>
            <a:endParaRPr b="0" i="0" sz="1750" u="none" cap="none" strike="noStrike"/>
          </a:p>
        </p:txBody>
      </p:sp>
      <p:sp>
        <p:nvSpPr>
          <p:cNvPr id="141" name="Google Shape;141;p14"/>
          <p:cNvSpPr/>
          <p:nvPr/>
        </p:nvSpPr>
        <p:spPr>
          <a:xfrm>
            <a:off x="793790" y="6775371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750"/>
              <a:buFont typeface="Open Sans"/>
              <a:buNone/>
            </a:pPr>
            <a:r>
              <a:rPr b="0" i="0" lang="en-US" sz="1750" u="none" cap="none" strike="noStrike">
                <a:solidFill>
                  <a:srgbClr val="BFBFBF"/>
                </a:solidFill>
                <a:latin typeface="Open Sans"/>
                <a:ea typeface="Open Sans"/>
                <a:cs typeface="Open Sans"/>
                <a:sym typeface="Open Sans"/>
              </a:rPr>
              <a:t>Our project demonstrates that robust fraud detection is achievable in low-resource settings through careful model selection and tailored optimization.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